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16.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Lst>
  <p:sldSz cx="18288000" cy="10287000"/>
  <p:notesSz cx="6858000" cy="9144000"/>
  <p:embeddedFontLst>
    <p:embeddedFont>
      <p:font typeface="Canva Sans Bold" panose="020B0803030501040103"/>
      <p:bold r:id="rId17"/>
    </p:embeddedFont>
    <p:embeddedFont>
      <p:font typeface="Canva Sans" panose="020B0503030501040103"/>
      <p:regular r:id="rId18"/>
    </p:embeddedFont>
    <p:embeddedFont>
      <p:font typeface="Calibri" panose="020F050202020403020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svg"/><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6923447" y="1028700"/>
            <a:ext cx="3697823" cy="3753851"/>
          </a:xfrm>
          <a:custGeom>
            <a:avLst/>
            <a:gdLst/>
            <a:ahLst/>
            <a:cxnLst/>
            <a:rect l="l" t="t" r="r" b="b"/>
            <a:pathLst>
              <a:path w="3697823" h="3753851">
                <a:moveTo>
                  <a:pt x="0" y="0"/>
                </a:moveTo>
                <a:lnTo>
                  <a:pt x="3697824" y="0"/>
                </a:lnTo>
                <a:lnTo>
                  <a:pt x="3697824" y="3753851"/>
                </a:lnTo>
                <a:lnTo>
                  <a:pt x="0" y="3753851"/>
                </a:lnTo>
                <a:lnTo>
                  <a:pt x="0" y="0"/>
                </a:lnTo>
                <a:close/>
              </a:path>
            </a:pathLst>
          </a:custGeom>
          <a:blipFill>
            <a:blip r:embed="rId1"/>
            <a:stretch>
              <a:fillRect/>
            </a:stretch>
          </a:blipFill>
        </p:spPr>
      </p:sp>
      <p:sp>
        <p:nvSpPr>
          <p:cNvPr id="3" name="Freeform 3"/>
          <p:cNvSpPr/>
          <p:nvPr/>
        </p:nvSpPr>
        <p:spPr>
          <a:xfrm>
            <a:off x="8157788" y="1757645"/>
            <a:ext cx="1229143" cy="1664464"/>
          </a:xfrm>
          <a:custGeom>
            <a:avLst/>
            <a:gdLst/>
            <a:ahLst/>
            <a:cxnLst/>
            <a:rect l="l" t="t" r="r" b="b"/>
            <a:pathLst>
              <a:path w="1229143" h="1664464">
                <a:moveTo>
                  <a:pt x="0" y="0"/>
                </a:moveTo>
                <a:lnTo>
                  <a:pt x="1229142" y="0"/>
                </a:lnTo>
                <a:lnTo>
                  <a:pt x="1229142" y="1664464"/>
                </a:lnTo>
                <a:lnTo>
                  <a:pt x="0" y="1664464"/>
                </a:lnTo>
                <a:lnTo>
                  <a:pt x="0" y="0"/>
                </a:lnTo>
                <a:close/>
              </a:path>
            </a:pathLst>
          </a:custGeom>
          <a:blipFill>
            <a:blip r:embed="rId2"/>
            <a:stretch>
              <a:fillRect/>
            </a:stretch>
          </a:blipFill>
        </p:spPr>
      </p:sp>
      <p:sp>
        <p:nvSpPr>
          <p:cNvPr id="4" name="TextBox 4"/>
          <p:cNvSpPr txBox="1"/>
          <p:nvPr/>
        </p:nvSpPr>
        <p:spPr>
          <a:xfrm>
            <a:off x="4865648" y="4803234"/>
            <a:ext cx="7813422"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panose="020B0803030501040103"/>
              </a:rPr>
              <a:t>KEY LOGGER</a:t>
            </a:r>
            <a:endParaRPr lang="en-US" sz="9200">
              <a:solidFill>
                <a:srgbClr val="FFFFFF"/>
              </a:solidFill>
              <a:latin typeface="Canva Sans Bold" panose="020B0803030501040103"/>
            </a:endParaRPr>
          </a:p>
        </p:txBody>
      </p:sp>
      <p:sp>
        <p:nvSpPr>
          <p:cNvPr id="5" name="TextBox 5"/>
          <p:cNvSpPr txBox="1"/>
          <p:nvPr/>
        </p:nvSpPr>
        <p:spPr>
          <a:xfrm>
            <a:off x="5273707" y="7807987"/>
            <a:ext cx="6997303" cy="979157"/>
          </a:xfrm>
          <a:prstGeom prst="rect">
            <a:avLst/>
          </a:prstGeom>
        </p:spPr>
        <p:txBody>
          <a:bodyPr lIns="0" tIns="0" rIns="0" bIns="0" rtlCol="0" anchor="t">
            <a:spAutoFit/>
          </a:bodyPr>
          <a:lstStyle/>
          <a:p>
            <a:pPr algn="ctr">
              <a:lnSpc>
                <a:spcPts val="7980"/>
              </a:lnSpc>
              <a:spcBef>
                <a:spcPct val="0"/>
              </a:spcBef>
            </a:pPr>
            <a:r>
              <a:rPr lang="en-US" sz="5700">
                <a:solidFill>
                  <a:srgbClr val="FFFFFF"/>
                </a:solidFill>
                <a:latin typeface="Canva Sans Bold" panose="020B0803030501040103"/>
              </a:rPr>
              <a:t> </a:t>
            </a:r>
            <a:r>
              <a:rPr lang="en-US" sz="5700">
                <a:solidFill>
                  <a:srgbClr val="FF66C4"/>
                </a:solidFill>
                <a:latin typeface="Canva Sans Bold" panose="020B0803030501040103"/>
              </a:rPr>
              <a:t>PAGOLU HARSHINI</a:t>
            </a:r>
            <a:endParaRPr lang="en-US" sz="5700">
              <a:solidFill>
                <a:srgbClr val="FF66C4"/>
              </a:solidFill>
              <a:latin typeface="Canva Sans Bold" panose="020B0803030501040103"/>
            </a:endParaRPr>
          </a:p>
        </p:txBody>
      </p:sp>
      <p:sp>
        <p:nvSpPr>
          <p:cNvPr id="6" name="TextBox 6"/>
          <p:cNvSpPr txBox="1"/>
          <p:nvPr/>
        </p:nvSpPr>
        <p:spPr>
          <a:xfrm>
            <a:off x="7530679" y="6303103"/>
            <a:ext cx="1728907" cy="580390"/>
          </a:xfrm>
          <a:prstGeom prst="rect">
            <a:avLst/>
          </a:prstGeom>
        </p:spPr>
        <p:txBody>
          <a:bodyPr lIns="0" tIns="0" rIns="0" bIns="0" rtlCol="0" anchor="t">
            <a:spAutoFit/>
          </a:bodyPr>
          <a:lstStyle/>
          <a:p>
            <a:pPr algn="ctr">
              <a:lnSpc>
                <a:spcPts val="4760"/>
              </a:lnSpc>
            </a:pPr>
            <a:r>
              <a:rPr lang="en-US" sz="3400">
                <a:solidFill>
                  <a:srgbClr val="FFFFFF"/>
                </a:solidFill>
                <a:latin typeface="Canva Sans" panose="020B0503030501040103"/>
              </a:rPr>
              <a:t>APSSDC</a:t>
            </a:r>
            <a:endParaRPr lang="en-US" sz="3400">
              <a:solidFill>
                <a:srgbClr val="FFFFFF"/>
              </a:solidFill>
              <a:latin typeface="Canva Sans" panose="020B05030305010401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4415134"/>
            <a:ext cx="6836378" cy="5871866"/>
          </a:xfrm>
          <a:custGeom>
            <a:avLst/>
            <a:gdLst/>
            <a:ahLst/>
            <a:cxnLst/>
            <a:rect l="l" t="t" r="r" b="b"/>
            <a:pathLst>
              <a:path w="6836378" h="5871866">
                <a:moveTo>
                  <a:pt x="0" y="0"/>
                </a:moveTo>
                <a:lnTo>
                  <a:pt x="6836378" y="0"/>
                </a:lnTo>
                <a:lnTo>
                  <a:pt x="6836378" y="5871866"/>
                </a:lnTo>
                <a:lnTo>
                  <a:pt x="0" y="5871866"/>
                </a:lnTo>
                <a:lnTo>
                  <a:pt x="0" y="0"/>
                </a:lnTo>
                <a:close/>
              </a:path>
            </a:pathLst>
          </a:custGeom>
          <a:blipFill>
            <a:blip r:embed="rId1"/>
            <a:stretch>
              <a:fillRect/>
            </a:stretch>
          </a:blipFill>
        </p:spPr>
      </p:sp>
      <p:sp>
        <p:nvSpPr>
          <p:cNvPr id="3" name="TextBox 3"/>
          <p:cNvSpPr txBox="1"/>
          <p:nvPr/>
        </p:nvSpPr>
        <p:spPr>
          <a:xfrm>
            <a:off x="1218721" y="885825"/>
            <a:ext cx="3736777" cy="1309371"/>
          </a:xfrm>
          <a:prstGeom prst="rect">
            <a:avLst/>
          </a:prstGeom>
        </p:spPr>
        <p:txBody>
          <a:bodyPr lIns="0" tIns="0" rIns="0" bIns="0" rtlCol="0" anchor="t">
            <a:spAutoFit/>
          </a:bodyPr>
          <a:lstStyle/>
          <a:p>
            <a:pPr algn="ctr">
              <a:lnSpc>
                <a:spcPts val="10780"/>
              </a:lnSpc>
            </a:pPr>
            <a:r>
              <a:rPr lang="en-US" sz="7700">
                <a:solidFill>
                  <a:srgbClr val="CB6CE6"/>
                </a:solidFill>
                <a:latin typeface="Canva Sans Bold" panose="020B0803030501040103"/>
              </a:rPr>
              <a:t>RESULT</a:t>
            </a:r>
            <a:endParaRPr lang="en-US" sz="7700">
              <a:solidFill>
                <a:srgbClr val="CB6CE6"/>
              </a:solidFill>
              <a:latin typeface="Canva Sans Bold" panose="020B0803030501040103"/>
            </a:endParaRPr>
          </a:p>
        </p:txBody>
      </p:sp>
      <p:sp>
        <p:nvSpPr>
          <p:cNvPr id="4" name="TextBox 4"/>
          <p:cNvSpPr txBox="1"/>
          <p:nvPr/>
        </p:nvSpPr>
        <p:spPr>
          <a:xfrm>
            <a:off x="6078792" y="2217103"/>
            <a:ext cx="11759886" cy="5767070"/>
          </a:xfrm>
          <a:prstGeom prst="rect">
            <a:avLst/>
          </a:prstGeom>
        </p:spPr>
        <p:txBody>
          <a:bodyPr lIns="0" tIns="0" rIns="0" bIns="0" rtlCol="0" anchor="t">
            <a:spAutoFit/>
          </a:bodyPr>
          <a:lstStyle/>
          <a:p>
            <a:pPr algn="ctr">
              <a:lnSpc>
                <a:spcPts val="6580"/>
              </a:lnSpc>
              <a:spcBef>
                <a:spcPct val="0"/>
              </a:spcBef>
            </a:pPr>
            <a:r>
              <a:rPr lang="en-US" sz="4700">
                <a:solidFill>
                  <a:srgbClr val="FFFFFF"/>
                </a:solidFill>
                <a:latin typeface="Canva Sans Bold" panose="020B0803030501040103"/>
              </a:rPr>
              <a:t> Python script for a basic keylogger using Tkinter for the GUI and the pynput library to capture keyboard inputs. The script defines functions to generate text and JSON log files of the keystrokes captured. It also sets up functions to start and stop the keylogger.</a:t>
            </a:r>
            <a:endParaRPr lang="en-US" sz="4700">
              <a:solidFill>
                <a:srgbClr val="FFFFFF"/>
              </a:solidFill>
              <a:latin typeface="Canva Sans Bold" panose="020B0803030501040103"/>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719804" y="473043"/>
            <a:ext cx="8848393" cy="9340914"/>
          </a:xfrm>
          <a:custGeom>
            <a:avLst/>
            <a:gdLst/>
            <a:ahLst/>
            <a:cxnLst/>
            <a:rect l="l" t="t" r="r" b="b"/>
            <a:pathLst>
              <a:path w="8848393" h="9340914">
                <a:moveTo>
                  <a:pt x="0" y="0"/>
                </a:moveTo>
                <a:lnTo>
                  <a:pt x="8848392" y="0"/>
                </a:lnTo>
                <a:lnTo>
                  <a:pt x="8848392" y="9340914"/>
                </a:lnTo>
                <a:lnTo>
                  <a:pt x="0" y="9340914"/>
                </a:lnTo>
                <a:lnTo>
                  <a:pt x="0" y="0"/>
                </a:lnTo>
                <a:close/>
              </a:path>
            </a:pathLst>
          </a:custGeom>
          <a:blipFill>
            <a:blip r:embed="rId1">
              <a:alphaModFix amt="12000"/>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3642106" y="4131100"/>
            <a:ext cx="10164723" cy="2295552"/>
          </a:xfrm>
          <a:prstGeom prst="rect">
            <a:avLst/>
          </a:prstGeom>
        </p:spPr>
        <p:txBody>
          <a:bodyPr lIns="0" tIns="0" rIns="0" bIns="0" rtlCol="0" anchor="t">
            <a:spAutoFit/>
          </a:bodyPr>
          <a:lstStyle/>
          <a:p>
            <a:pPr algn="ctr">
              <a:lnSpc>
                <a:spcPts val="18900"/>
              </a:lnSpc>
            </a:pPr>
            <a:r>
              <a:rPr lang="en-US" sz="13500">
                <a:solidFill>
                  <a:srgbClr val="5CE1E6"/>
                </a:solidFill>
                <a:latin typeface="Canva Sans Bold" panose="020B0803030501040103"/>
              </a:rPr>
              <a:t>THANK YOU</a:t>
            </a:r>
            <a:endParaRPr lang="en-US" sz="13500">
              <a:solidFill>
                <a:srgbClr val="5CE1E6"/>
              </a:solidFill>
              <a:latin typeface="Canva Sans Bold" panose="020B08030305010401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2782134"/>
            <a:ext cx="10302778" cy="7504866"/>
          </a:xfrm>
          <a:custGeom>
            <a:avLst/>
            <a:gdLst/>
            <a:ahLst/>
            <a:cxnLst/>
            <a:rect l="l" t="t" r="r" b="b"/>
            <a:pathLst>
              <a:path w="10302778" h="7504866">
                <a:moveTo>
                  <a:pt x="0" y="0"/>
                </a:moveTo>
                <a:lnTo>
                  <a:pt x="10302778" y="0"/>
                </a:lnTo>
                <a:lnTo>
                  <a:pt x="10302778" y="7504866"/>
                </a:lnTo>
                <a:lnTo>
                  <a:pt x="0" y="7504866"/>
                </a:lnTo>
                <a:lnTo>
                  <a:pt x="0" y="0"/>
                </a:lnTo>
                <a:close/>
              </a:path>
            </a:pathLst>
          </a:custGeom>
          <a:blipFill>
            <a:blip r:embed="rId1">
              <a:alphaModFix amt="53000"/>
            </a:blip>
            <a:stretch>
              <a:fillRect l="-11339" t="-2267" r="-21095"/>
            </a:stretch>
          </a:blipFill>
        </p:spPr>
      </p:sp>
      <p:sp>
        <p:nvSpPr>
          <p:cNvPr id="3" name="TextBox 3"/>
          <p:cNvSpPr txBox="1"/>
          <p:nvPr/>
        </p:nvSpPr>
        <p:spPr>
          <a:xfrm>
            <a:off x="10452650" y="2724984"/>
            <a:ext cx="7244136" cy="3583926"/>
          </a:xfrm>
          <a:prstGeom prst="rect">
            <a:avLst/>
          </a:prstGeom>
        </p:spPr>
        <p:txBody>
          <a:bodyPr lIns="0" tIns="0" rIns="0" bIns="0" rtlCol="0" anchor="t">
            <a:spAutoFit/>
          </a:bodyPr>
          <a:lstStyle/>
          <a:p>
            <a:pPr algn="ctr">
              <a:lnSpc>
                <a:spcPts val="4060"/>
              </a:lnSpc>
              <a:spcBef>
                <a:spcPct val="0"/>
              </a:spcBef>
            </a:pPr>
            <a:r>
              <a:rPr lang="en-US" sz="2900">
                <a:solidFill>
                  <a:srgbClr val="FFFFFF"/>
                </a:solidFill>
                <a:latin typeface="Canva Sans Bold" panose="020B0803030501040103"/>
              </a:rPr>
              <a:t>A keylogger, short for keystroke logger, is a type of surveillance technology used to monitor and record each keystroke typed on a computer's keyboard. This data is then stored locally or transmitted to a remote server.</a:t>
            </a:r>
            <a:endParaRPr lang="en-US" sz="2900">
              <a:solidFill>
                <a:srgbClr val="FFFFFF"/>
              </a:solidFill>
              <a:latin typeface="Canva Sans Bold" panose="020B0803030501040103"/>
            </a:endParaRPr>
          </a:p>
        </p:txBody>
      </p:sp>
      <p:sp>
        <p:nvSpPr>
          <p:cNvPr id="4" name="TextBox 4"/>
          <p:cNvSpPr txBox="1"/>
          <p:nvPr/>
        </p:nvSpPr>
        <p:spPr>
          <a:xfrm>
            <a:off x="10665487" y="6784848"/>
            <a:ext cx="7031300" cy="3069576"/>
          </a:xfrm>
          <a:prstGeom prst="rect">
            <a:avLst/>
          </a:prstGeom>
        </p:spPr>
        <p:txBody>
          <a:bodyPr lIns="0" tIns="0" rIns="0" bIns="0" rtlCol="0" anchor="t">
            <a:spAutoFit/>
          </a:bodyPr>
          <a:lstStyle/>
          <a:p>
            <a:pPr algn="ctr">
              <a:lnSpc>
                <a:spcPts val="4060"/>
              </a:lnSpc>
              <a:spcBef>
                <a:spcPct val="0"/>
              </a:spcBef>
            </a:pPr>
            <a:r>
              <a:rPr lang="en-US" sz="2900">
                <a:solidFill>
                  <a:srgbClr val="FFFFFF"/>
                </a:solidFill>
                <a:latin typeface="Canva Sans Bold" panose="020B0803030501040103"/>
              </a:rPr>
              <a:t>Legitimate Uses: Keyloggers can be used by employers to monitor employee activity, by parents to supervise their children's computer usage, and for other lawful monitoring purposes.</a:t>
            </a:r>
            <a:endParaRPr lang="en-US" sz="2900">
              <a:solidFill>
                <a:srgbClr val="FFFFFF"/>
              </a:solidFill>
              <a:latin typeface="Canva Sans Bold" panose="020B0803030501040103"/>
            </a:endParaRPr>
          </a:p>
        </p:txBody>
      </p:sp>
      <p:sp>
        <p:nvSpPr>
          <p:cNvPr id="5" name="TextBox 5"/>
          <p:cNvSpPr txBox="1"/>
          <p:nvPr/>
        </p:nvSpPr>
        <p:spPr>
          <a:xfrm>
            <a:off x="5600711" y="933450"/>
            <a:ext cx="7208811" cy="887095"/>
          </a:xfrm>
          <a:prstGeom prst="rect">
            <a:avLst/>
          </a:prstGeom>
        </p:spPr>
        <p:txBody>
          <a:bodyPr lIns="0" tIns="0" rIns="0" bIns="0" rtlCol="0" anchor="t">
            <a:spAutoFit/>
          </a:bodyPr>
          <a:lstStyle/>
          <a:p>
            <a:pPr algn="ctr">
              <a:lnSpc>
                <a:spcPts val="7280"/>
              </a:lnSpc>
            </a:pPr>
            <a:r>
              <a:rPr lang="en-US" sz="5200">
                <a:solidFill>
                  <a:srgbClr val="CB6CE6"/>
                </a:solidFill>
                <a:latin typeface="Canva Sans Bold" panose="020B0803030501040103"/>
              </a:rPr>
              <a:t>INTRODUCTION</a:t>
            </a:r>
            <a:endParaRPr lang="en-US" sz="5200">
              <a:solidFill>
                <a:srgbClr val="CB6CE6"/>
              </a:solidFill>
              <a:latin typeface="Canva Sans Bold" panose="020B08030305010401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40535" y="6503243"/>
            <a:ext cx="14394667" cy="3925648"/>
          </a:xfrm>
          <a:custGeom>
            <a:avLst/>
            <a:gdLst/>
            <a:ahLst/>
            <a:cxnLst/>
            <a:rect l="l" t="t" r="r" b="b"/>
            <a:pathLst>
              <a:path w="14394667" h="3925648">
                <a:moveTo>
                  <a:pt x="0" y="0"/>
                </a:moveTo>
                <a:lnTo>
                  <a:pt x="14394667" y="0"/>
                </a:lnTo>
                <a:lnTo>
                  <a:pt x="14394667" y="3925648"/>
                </a:lnTo>
                <a:lnTo>
                  <a:pt x="0" y="3925648"/>
                </a:lnTo>
                <a:lnTo>
                  <a:pt x="0" y="0"/>
                </a:lnTo>
                <a:close/>
              </a:path>
            </a:pathLst>
          </a:custGeom>
          <a:blipFill>
            <a:blip r:embed="rId1"/>
            <a:stretch>
              <a:fillRect t="-2637" b="-2637"/>
            </a:stretch>
          </a:blipFill>
        </p:spPr>
      </p:sp>
      <p:sp>
        <p:nvSpPr>
          <p:cNvPr id="3" name="TextBox 3"/>
          <p:cNvSpPr txBox="1"/>
          <p:nvPr/>
        </p:nvSpPr>
        <p:spPr>
          <a:xfrm>
            <a:off x="3375383" y="1736647"/>
            <a:ext cx="7394757" cy="4445207"/>
          </a:xfrm>
          <a:prstGeom prst="rect">
            <a:avLst/>
          </a:prstGeom>
        </p:spPr>
        <p:txBody>
          <a:bodyPr lIns="0" tIns="0" rIns="0" bIns="0" rtlCol="0" anchor="t">
            <a:spAutoFit/>
          </a:bodyPr>
          <a:lstStyle/>
          <a:p>
            <a:pPr algn="ctr">
              <a:lnSpc>
                <a:spcPts val="3520"/>
              </a:lnSpc>
              <a:spcBef>
                <a:spcPct val="0"/>
              </a:spcBef>
            </a:pPr>
            <a:r>
              <a:rPr lang="en-US" sz="2515">
                <a:solidFill>
                  <a:srgbClr val="FFFFFF"/>
                </a:solidFill>
                <a:latin typeface="Canva Sans Bold" panose="020B0803030501040103"/>
              </a:rPr>
              <a:t>Introduction to the keylogger application. This application captures keyboard events and stores them in both text and JSON formats.</a:t>
            </a:r>
            <a:endParaRPr lang="en-US" sz="2515">
              <a:solidFill>
                <a:srgbClr val="FFFFFF"/>
              </a:solidFill>
              <a:latin typeface="Canva Sans Bold" panose="020B0803030501040103"/>
            </a:endParaRPr>
          </a:p>
          <a:p>
            <a:pPr algn="ctr">
              <a:lnSpc>
                <a:spcPts val="3520"/>
              </a:lnSpc>
              <a:spcBef>
                <a:spcPct val="0"/>
              </a:spcBef>
            </a:pPr>
          </a:p>
          <a:p>
            <a:pPr algn="ctr">
              <a:lnSpc>
                <a:spcPts val="3520"/>
              </a:lnSpc>
              <a:spcBef>
                <a:spcPct val="0"/>
              </a:spcBef>
            </a:pPr>
            <a:r>
              <a:rPr lang="en-US" sz="2515">
                <a:solidFill>
                  <a:srgbClr val="FFFFFF"/>
                </a:solidFill>
                <a:latin typeface="Canva Sans Bold" panose="020B0803030501040103"/>
              </a:rPr>
              <a:t>The key components used are:</a:t>
            </a:r>
            <a:endParaRPr lang="en-US" sz="2515">
              <a:solidFill>
                <a:srgbClr val="FFFFFF"/>
              </a:solidFill>
              <a:latin typeface="Canva Sans Bold" panose="020B0803030501040103"/>
            </a:endParaRPr>
          </a:p>
          <a:p>
            <a:pPr algn="ctr">
              <a:lnSpc>
                <a:spcPts val="3520"/>
              </a:lnSpc>
              <a:spcBef>
                <a:spcPct val="0"/>
              </a:spcBef>
            </a:pPr>
          </a:p>
          <a:p>
            <a:pPr algn="ctr">
              <a:lnSpc>
                <a:spcPts val="3520"/>
              </a:lnSpc>
              <a:spcBef>
                <a:spcPct val="0"/>
              </a:spcBef>
            </a:pPr>
            <a:r>
              <a:rPr lang="en-US" sz="2515">
                <a:solidFill>
                  <a:srgbClr val="FFFFFF"/>
                </a:solidFill>
                <a:latin typeface="Canva Sans Bold" panose="020B0803030501040103"/>
              </a:rPr>
              <a:t>Tkinter: For creating the graphical user interface (GUI).</a:t>
            </a:r>
            <a:endParaRPr lang="en-US" sz="2515">
              <a:solidFill>
                <a:srgbClr val="FFFFFF"/>
              </a:solidFill>
              <a:latin typeface="Canva Sans Bold" panose="020B0803030501040103"/>
            </a:endParaRPr>
          </a:p>
          <a:p>
            <a:pPr algn="ctr">
              <a:lnSpc>
                <a:spcPts val="3520"/>
              </a:lnSpc>
              <a:spcBef>
                <a:spcPct val="0"/>
              </a:spcBef>
            </a:pPr>
            <a:r>
              <a:rPr lang="en-US" sz="2515">
                <a:solidFill>
                  <a:srgbClr val="FFFFFF"/>
                </a:solidFill>
                <a:latin typeface="Canva Sans Bold" panose="020B0803030501040103"/>
              </a:rPr>
              <a:t>pynput: For capturing keyboard events.</a:t>
            </a:r>
            <a:endParaRPr lang="en-US" sz="2515">
              <a:solidFill>
                <a:srgbClr val="FFFFFF"/>
              </a:solidFill>
              <a:latin typeface="Canva Sans Bold" panose="020B0803030501040103"/>
            </a:endParaRPr>
          </a:p>
          <a:p>
            <a:pPr algn="ctr">
              <a:lnSpc>
                <a:spcPts val="3520"/>
              </a:lnSpc>
              <a:spcBef>
                <a:spcPct val="0"/>
              </a:spcBef>
            </a:pPr>
            <a:r>
              <a:rPr lang="en-US" sz="2515">
                <a:solidFill>
                  <a:srgbClr val="FFFFFF"/>
                </a:solidFill>
                <a:latin typeface="Canva Sans Bold" panose="020B0803030501040103"/>
              </a:rPr>
              <a:t>JSON: For storing keypress data</a:t>
            </a:r>
            <a:endParaRPr lang="en-US" sz="2515">
              <a:solidFill>
                <a:srgbClr val="FFFFFF"/>
              </a:solidFill>
              <a:latin typeface="Canva Sans Bold" panose="020B0803030501040103"/>
            </a:endParaRPr>
          </a:p>
        </p:txBody>
      </p:sp>
      <p:sp>
        <p:nvSpPr>
          <p:cNvPr id="4" name="TextBox 4"/>
          <p:cNvSpPr txBox="1"/>
          <p:nvPr/>
        </p:nvSpPr>
        <p:spPr>
          <a:xfrm>
            <a:off x="347207" y="480217"/>
            <a:ext cx="3179301" cy="1045845"/>
          </a:xfrm>
          <a:prstGeom prst="rect">
            <a:avLst/>
          </a:prstGeom>
        </p:spPr>
        <p:txBody>
          <a:bodyPr lIns="0" tIns="0" rIns="0" bIns="0" rtlCol="0" anchor="t">
            <a:spAutoFit/>
          </a:bodyPr>
          <a:lstStyle/>
          <a:p>
            <a:pPr algn="ctr">
              <a:lnSpc>
                <a:spcPts val="8160"/>
              </a:lnSpc>
            </a:pPr>
            <a:r>
              <a:rPr lang="en-US" sz="5825">
                <a:solidFill>
                  <a:srgbClr val="CB6CE6"/>
                </a:solidFill>
                <a:latin typeface="Canva Sans Bold" panose="020B0803030501040103"/>
              </a:rPr>
              <a:t>AGENA</a:t>
            </a:r>
            <a:endParaRPr lang="en-US" sz="5825">
              <a:solidFill>
                <a:srgbClr val="CB6CE6"/>
              </a:solidFill>
              <a:latin typeface="Canva Sans Bold" panose="020B0803030501040103"/>
            </a:endParaRPr>
          </a:p>
        </p:txBody>
      </p:sp>
      <p:sp>
        <p:nvSpPr>
          <p:cNvPr id="5" name="TextBox 5"/>
          <p:cNvSpPr txBox="1"/>
          <p:nvPr/>
        </p:nvSpPr>
        <p:spPr>
          <a:xfrm>
            <a:off x="11918837" y="1755697"/>
            <a:ext cx="6369163" cy="6263638"/>
          </a:xfrm>
          <a:prstGeom prst="rect">
            <a:avLst/>
          </a:prstGeom>
        </p:spPr>
        <p:txBody>
          <a:bodyPr lIns="0" tIns="0" rIns="0" bIns="0" rtlCol="0" anchor="t">
            <a:spAutoFit/>
          </a:bodyPr>
          <a:lstStyle/>
          <a:p>
            <a:pPr algn="ctr">
              <a:lnSpc>
                <a:spcPts val="3360"/>
              </a:lnSpc>
              <a:spcBef>
                <a:spcPct val="0"/>
              </a:spcBef>
            </a:pPr>
            <a:r>
              <a:rPr lang="en-US" sz="2400">
                <a:solidFill>
                  <a:srgbClr val="FFFFFF"/>
                </a:solidFill>
                <a:latin typeface="Canva Sans Bold" panose="020B0803030501040103"/>
              </a:rPr>
              <a:t>Technologies Used</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Programming Languages:</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Python</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Keystroke Capture Libraries:</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pynput</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pyHook (for Windows)</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keyboard (cross-platform)</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Development Tools:</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Integrated Development Environment (IDE) like PyCharm or Visual Studio Code</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Version control system like Git</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Testing and Analysis Tools:</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Virtual machines or sandbox environments for safe testing</a:t>
            </a:r>
            <a:endParaRPr lang="en-US" sz="2400">
              <a:solidFill>
                <a:srgbClr val="FFFFFF"/>
              </a:solidFill>
              <a:latin typeface="Canva Sans Bold" panose="020B0803030501040103"/>
            </a:endParaRPr>
          </a:p>
          <a:p>
            <a:pPr algn="ctr">
              <a:lnSpc>
                <a:spcPts val="3360"/>
              </a:lnSpc>
              <a:spcBef>
                <a:spcPct val="0"/>
              </a:spcBef>
            </a:pPr>
            <a:r>
              <a:rPr lang="en-US" sz="2400">
                <a:solidFill>
                  <a:srgbClr val="FFFFFF"/>
                </a:solidFill>
                <a:latin typeface="Canva Sans Bold" panose="020B0803030501040103"/>
              </a:rPr>
              <a:t>Log analysis tools</a:t>
            </a:r>
            <a:endParaRPr lang="en-US" sz="2400">
              <a:solidFill>
                <a:srgbClr val="FFFFFF"/>
              </a:solidFill>
              <a:latin typeface="Canva Sans Bold" panose="020B08030305010401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7942654" y="3440566"/>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1"/>
            <a:stretch>
              <a:fillRect/>
            </a:stretch>
          </a:blipFill>
        </p:spPr>
      </p:sp>
      <p:sp>
        <p:nvSpPr>
          <p:cNvPr id="3" name="TextBox 3"/>
          <p:cNvSpPr txBox="1"/>
          <p:nvPr/>
        </p:nvSpPr>
        <p:spPr>
          <a:xfrm>
            <a:off x="856051" y="537527"/>
            <a:ext cx="7370326" cy="887095"/>
          </a:xfrm>
          <a:prstGeom prst="rect">
            <a:avLst/>
          </a:prstGeom>
        </p:spPr>
        <p:txBody>
          <a:bodyPr lIns="0" tIns="0" rIns="0" bIns="0" rtlCol="0" anchor="t">
            <a:spAutoFit/>
          </a:bodyPr>
          <a:lstStyle/>
          <a:p>
            <a:pPr algn="ctr">
              <a:lnSpc>
                <a:spcPts val="7280"/>
              </a:lnSpc>
            </a:pPr>
            <a:r>
              <a:rPr lang="en-US" sz="5200">
                <a:solidFill>
                  <a:srgbClr val="CB6CE6"/>
                </a:solidFill>
                <a:latin typeface="Canva Sans Bold" panose="020B0803030501040103"/>
              </a:rPr>
              <a:t>PROBLEM STATEMENT</a:t>
            </a:r>
            <a:endParaRPr lang="en-US" sz="5200">
              <a:solidFill>
                <a:srgbClr val="CB6CE6"/>
              </a:solidFill>
              <a:latin typeface="Canva Sans Bold" panose="020B0803030501040103"/>
            </a:endParaRPr>
          </a:p>
        </p:txBody>
      </p:sp>
      <p:sp>
        <p:nvSpPr>
          <p:cNvPr id="4" name="TextBox 4"/>
          <p:cNvSpPr txBox="1"/>
          <p:nvPr/>
        </p:nvSpPr>
        <p:spPr>
          <a:xfrm>
            <a:off x="688418" y="2379236"/>
            <a:ext cx="6142755" cy="7262624"/>
          </a:xfrm>
          <a:prstGeom prst="rect">
            <a:avLst/>
          </a:prstGeom>
        </p:spPr>
        <p:txBody>
          <a:bodyPr lIns="0" tIns="0" rIns="0" bIns="0" rtlCol="0" anchor="t">
            <a:spAutoFit/>
          </a:bodyPr>
          <a:lstStyle/>
          <a:p>
            <a:pPr algn="ctr">
              <a:lnSpc>
                <a:spcPts val="3420"/>
              </a:lnSpc>
              <a:spcBef>
                <a:spcPct val="0"/>
              </a:spcBef>
            </a:pPr>
            <a:r>
              <a:rPr lang="en-US" sz="2445">
                <a:solidFill>
                  <a:srgbClr val="FFFFFF"/>
                </a:solidFill>
                <a:latin typeface="Canva Sans Bold" panose="020B0803030501040103"/>
              </a:rPr>
              <a:t>Cybersecurity Threat</a:t>
            </a:r>
            <a:endParaRPr lang="en-US" sz="2445">
              <a:solidFill>
                <a:srgbClr val="FFFFFF"/>
              </a:solidFill>
              <a:latin typeface="Canva Sans Bold" panose="020B0803030501040103"/>
            </a:endParaRPr>
          </a:p>
          <a:p>
            <a:pPr algn="ctr">
              <a:lnSpc>
                <a:spcPts val="3420"/>
              </a:lnSpc>
              <a:spcBef>
                <a:spcPct val="0"/>
              </a:spcBef>
            </a:pPr>
            <a:r>
              <a:rPr lang="en-US" sz="2445">
                <a:solidFill>
                  <a:srgbClr val="FFFFFF"/>
                </a:solidFill>
                <a:latin typeface="Canva Sans Bold" panose="020B0803030501040103"/>
              </a:rPr>
              <a:t>Increasing Threat of Keyloggers:</a:t>
            </a:r>
            <a:endParaRPr lang="en-US" sz="2445">
              <a:solidFill>
                <a:srgbClr val="FFFFFF"/>
              </a:solidFill>
              <a:latin typeface="Canva Sans Bold" panose="020B0803030501040103"/>
            </a:endParaRPr>
          </a:p>
          <a:p>
            <a:pPr algn="ctr">
              <a:lnSpc>
                <a:spcPts val="3420"/>
              </a:lnSpc>
              <a:spcBef>
                <a:spcPct val="0"/>
              </a:spcBef>
            </a:pPr>
            <a:r>
              <a:rPr lang="en-US" sz="2445">
                <a:solidFill>
                  <a:srgbClr val="FFFFFF"/>
                </a:solidFill>
                <a:latin typeface="Canva Sans Bold" panose="020B0803030501040103"/>
              </a:rPr>
              <a:t>Keyloggers are becoming more sophisticated and harder to detect.</a:t>
            </a:r>
            <a:endParaRPr lang="en-US" sz="2445">
              <a:solidFill>
                <a:srgbClr val="FFFFFF"/>
              </a:solidFill>
              <a:latin typeface="Canva Sans Bold" panose="020B0803030501040103"/>
            </a:endParaRPr>
          </a:p>
          <a:p>
            <a:pPr algn="ctr">
              <a:lnSpc>
                <a:spcPts val="3420"/>
              </a:lnSpc>
              <a:spcBef>
                <a:spcPct val="0"/>
              </a:spcBef>
            </a:pPr>
            <a:r>
              <a:rPr lang="en-US" sz="2445">
                <a:solidFill>
                  <a:srgbClr val="FFFFFF"/>
                </a:solidFill>
                <a:latin typeface="Canva Sans Bold" panose="020B0803030501040103"/>
              </a:rPr>
              <a:t>Frequently used by cybercriminals to gather sensitive information.</a:t>
            </a:r>
            <a:endParaRPr lang="en-US" sz="2445">
              <a:solidFill>
                <a:srgbClr val="FFFFFF"/>
              </a:solidFill>
              <a:latin typeface="Canva Sans Bold" panose="020B0803030501040103"/>
            </a:endParaRPr>
          </a:p>
          <a:p>
            <a:pPr algn="ctr">
              <a:lnSpc>
                <a:spcPts val="3420"/>
              </a:lnSpc>
              <a:spcBef>
                <a:spcPct val="0"/>
              </a:spcBef>
            </a:pPr>
          </a:p>
          <a:p>
            <a:pPr algn="ctr">
              <a:lnSpc>
                <a:spcPts val="3420"/>
              </a:lnSpc>
              <a:spcBef>
                <a:spcPct val="0"/>
              </a:spcBef>
            </a:pPr>
            <a:r>
              <a:rPr lang="en-US" sz="2445">
                <a:solidFill>
                  <a:srgbClr val="FFFFFF"/>
                </a:solidFill>
                <a:latin typeface="Canva Sans Bold" panose="020B0803030501040103"/>
              </a:rPr>
              <a:t> Impact on Users</a:t>
            </a:r>
            <a:endParaRPr lang="en-US" sz="2445">
              <a:solidFill>
                <a:srgbClr val="FFFFFF"/>
              </a:solidFill>
              <a:latin typeface="Canva Sans Bold" panose="020B0803030501040103"/>
            </a:endParaRPr>
          </a:p>
          <a:p>
            <a:pPr algn="ctr">
              <a:lnSpc>
                <a:spcPts val="3420"/>
              </a:lnSpc>
              <a:spcBef>
                <a:spcPct val="0"/>
              </a:spcBef>
            </a:pPr>
            <a:r>
              <a:rPr lang="en-US" sz="2445">
                <a:solidFill>
                  <a:srgbClr val="FFFFFF"/>
                </a:solidFill>
                <a:latin typeface="Canva Sans Bold" panose="020B0803030501040103"/>
              </a:rPr>
              <a:t>Consequences of Keylogger Attacks:</a:t>
            </a:r>
            <a:endParaRPr lang="en-US" sz="2445">
              <a:solidFill>
                <a:srgbClr val="FFFFFF"/>
              </a:solidFill>
              <a:latin typeface="Canva Sans Bold" panose="020B0803030501040103"/>
            </a:endParaRPr>
          </a:p>
          <a:p>
            <a:pPr algn="ctr">
              <a:lnSpc>
                <a:spcPts val="3420"/>
              </a:lnSpc>
              <a:spcBef>
                <a:spcPct val="0"/>
              </a:spcBef>
            </a:pPr>
            <a:r>
              <a:rPr lang="en-US" sz="2445">
                <a:solidFill>
                  <a:srgbClr val="FFFFFF"/>
                </a:solidFill>
                <a:latin typeface="Canva Sans Bold" panose="020B0803030501040103"/>
              </a:rPr>
              <a:t>Data Breaches: Capture login credentials, leading to unauthorized access.</a:t>
            </a:r>
            <a:endParaRPr lang="en-US" sz="2445">
              <a:solidFill>
                <a:srgbClr val="FFFFFF"/>
              </a:solidFill>
              <a:latin typeface="Canva Sans Bold" panose="020B0803030501040103"/>
            </a:endParaRPr>
          </a:p>
          <a:p>
            <a:pPr algn="ctr">
              <a:lnSpc>
                <a:spcPts val="3420"/>
              </a:lnSpc>
              <a:spcBef>
                <a:spcPct val="0"/>
              </a:spcBef>
            </a:pPr>
            <a:r>
              <a:rPr lang="en-US" sz="2445">
                <a:solidFill>
                  <a:srgbClr val="FFFFFF"/>
                </a:solidFill>
                <a:latin typeface="Canva Sans Bold" panose="020B0803030501040103"/>
              </a:rPr>
              <a:t>Financial Loss: Stolen financial information can result in monetary loss.</a:t>
            </a:r>
            <a:endParaRPr lang="en-US" sz="2445">
              <a:solidFill>
                <a:srgbClr val="FFFFFF"/>
              </a:solidFill>
              <a:latin typeface="Canva Sans Bold" panose="020B0803030501040103"/>
            </a:endParaRPr>
          </a:p>
          <a:p>
            <a:pPr algn="ctr">
              <a:lnSpc>
                <a:spcPts val="3420"/>
              </a:lnSpc>
              <a:spcBef>
                <a:spcPct val="0"/>
              </a:spcBef>
            </a:pPr>
            <a:r>
              <a:rPr lang="en-US" sz="2445">
                <a:solidFill>
                  <a:srgbClr val="FFFFFF"/>
                </a:solidFill>
                <a:latin typeface="Canva Sans Bold" panose="020B0803030501040103"/>
              </a:rPr>
              <a:t>Identity Theft: Personal information used for identity theft, causing long-term damage.</a:t>
            </a:r>
            <a:endParaRPr lang="en-US" sz="2445">
              <a:solidFill>
                <a:srgbClr val="FFFFFF"/>
              </a:solidFill>
              <a:latin typeface="Canva Sans Bold" panose="020B08030305010401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28279" y="6172200"/>
            <a:ext cx="12340544" cy="8229600"/>
          </a:xfrm>
          <a:custGeom>
            <a:avLst/>
            <a:gdLst/>
            <a:ahLst/>
            <a:cxnLst/>
            <a:rect l="l" t="t" r="r" b="b"/>
            <a:pathLst>
              <a:path w="12340544" h="8229600">
                <a:moveTo>
                  <a:pt x="0" y="0"/>
                </a:moveTo>
                <a:lnTo>
                  <a:pt x="12340543" y="0"/>
                </a:lnTo>
                <a:lnTo>
                  <a:pt x="12340543" y="8229600"/>
                </a:lnTo>
                <a:lnTo>
                  <a:pt x="0" y="8229600"/>
                </a:lnTo>
                <a:lnTo>
                  <a:pt x="0" y="0"/>
                </a:lnTo>
                <a:close/>
              </a:path>
            </a:pathLst>
          </a:custGeom>
          <a:blipFill>
            <a:blip r:embed="rId1"/>
            <a:stretch>
              <a:fillRect/>
            </a:stretch>
          </a:blipFill>
        </p:spPr>
      </p:sp>
      <p:sp>
        <p:nvSpPr>
          <p:cNvPr id="3" name="TextBox 3"/>
          <p:cNvSpPr txBox="1"/>
          <p:nvPr/>
        </p:nvSpPr>
        <p:spPr>
          <a:xfrm>
            <a:off x="4359289" y="1150309"/>
            <a:ext cx="6265187" cy="4442514"/>
          </a:xfrm>
          <a:prstGeom prst="rect">
            <a:avLst/>
          </a:prstGeom>
        </p:spPr>
        <p:txBody>
          <a:bodyPr lIns="0" tIns="0" rIns="0" bIns="0" rtlCol="0" anchor="t">
            <a:spAutoFit/>
          </a:bodyPr>
          <a:lstStyle/>
          <a:p>
            <a:pPr algn="ctr">
              <a:lnSpc>
                <a:spcPts val="4460"/>
              </a:lnSpc>
              <a:spcBef>
                <a:spcPct val="0"/>
              </a:spcBef>
            </a:pPr>
            <a:r>
              <a:rPr lang="en-US" sz="3185">
                <a:solidFill>
                  <a:srgbClr val="FFFFFF"/>
                </a:solidFill>
                <a:latin typeface="Canva Sans Bold" panose="020B0803030501040103"/>
              </a:rPr>
              <a:t>T</a:t>
            </a:r>
            <a:r>
              <a:rPr lang="en-US" sz="3185">
                <a:solidFill>
                  <a:srgbClr val="FFFFFF"/>
                </a:solidFill>
                <a:latin typeface="Canva Sans Bold" panose="020B0803030501040103"/>
              </a:rPr>
              <a:t>he primary goal of this project is to develop and analyze a keylogger for educational purposes. This includes understanding how keyloggers function, their potential impacts, and how to defend against them.</a:t>
            </a:r>
            <a:endParaRPr lang="en-US" sz="3185">
              <a:solidFill>
                <a:srgbClr val="FFFFFF"/>
              </a:solidFill>
              <a:latin typeface="Canva Sans Bold" panose="020B0803030501040103"/>
            </a:endParaRPr>
          </a:p>
        </p:txBody>
      </p:sp>
      <p:sp>
        <p:nvSpPr>
          <p:cNvPr id="4" name="TextBox 4"/>
          <p:cNvSpPr txBox="1"/>
          <p:nvPr/>
        </p:nvSpPr>
        <p:spPr>
          <a:xfrm>
            <a:off x="481001" y="1112209"/>
            <a:ext cx="3042285" cy="1811020"/>
          </a:xfrm>
          <a:prstGeom prst="rect">
            <a:avLst/>
          </a:prstGeom>
        </p:spPr>
        <p:txBody>
          <a:bodyPr lIns="0" tIns="0" rIns="0" bIns="0" rtlCol="0" anchor="t">
            <a:spAutoFit/>
          </a:bodyPr>
          <a:lstStyle/>
          <a:p>
            <a:pPr algn="ctr">
              <a:lnSpc>
                <a:spcPts val="7280"/>
              </a:lnSpc>
            </a:pPr>
            <a:r>
              <a:rPr lang="en-US" sz="5200">
                <a:solidFill>
                  <a:srgbClr val="CB6CE6"/>
                </a:solidFill>
                <a:latin typeface="Canva Sans Bold" panose="020B0803030501040103"/>
              </a:rPr>
              <a:t>Project </a:t>
            </a:r>
            <a:endParaRPr lang="en-US" sz="5200">
              <a:solidFill>
                <a:srgbClr val="CB6CE6"/>
              </a:solidFill>
              <a:latin typeface="Canva Sans Bold" panose="020B0803030501040103"/>
            </a:endParaRPr>
          </a:p>
          <a:p>
            <a:pPr algn="ctr">
              <a:lnSpc>
                <a:spcPts val="7280"/>
              </a:lnSpc>
            </a:pPr>
            <a:r>
              <a:rPr lang="en-US" sz="5200">
                <a:solidFill>
                  <a:srgbClr val="CB6CE6"/>
                </a:solidFill>
                <a:latin typeface="Canva Sans Bold" panose="020B0803030501040103"/>
              </a:rPr>
              <a:t>Overview</a:t>
            </a:r>
            <a:endParaRPr lang="en-US" sz="5200">
              <a:solidFill>
                <a:srgbClr val="CB6CE6"/>
              </a:solidFill>
              <a:latin typeface="Canva Sans Bold" panose="020B0803030501040103"/>
            </a:endParaRPr>
          </a:p>
        </p:txBody>
      </p:sp>
      <p:sp>
        <p:nvSpPr>
          <p:cNvPr id="5" name="TextBox 5"/>
          <p:cNvSpPr txBox="1"/>
          <p:nvPr/>
        </p:nvSpPr>
        <p:spPr>
          <a:xfrm>
            <a:off x="11624598" y="2616874"/>
            <a:ext cx="5942133" cy="7190025"/>
          </a:xfrm>
          <a:prstGeom prst="rect">
            <a:avLst/>
          </a:prstGeom>
        </p:spPr>
        <p:txBody>
          <a:bodyPr lIns="0" tIns="0" rIns="0" bIns="0" rtlCol="0" anchor="t">
            <a:spAutoFit/>
          </a:bodyPr>
          <a:lstStyle/>
          <a:p>
            <a:pPr algn="ctr">
              <a:lnSpc>
                <a:spcPts val="3785"/>
              </a:lnSpc>
              <a:spcBef>
                <a:spcPct val="0"/>
              </a:spcBef>
            </a:pPr>
            <a:r>
              <a:rPr lang="en-US" sz="2700">
                <a:solidFill>
                  <a:srgbClr val="FFFFFF"/>
                </a:solidFill>
                <a:latin typeface="Canva Sans Bold" panose="020B0803030501040103"/>
              </a:rPr>
              <a:t>Scope</a:t>
            </a:r>
            <a:endParaRPr lang="en-US" sz="2700">
              <a:solidFill>
                <a:srgbClr val="FFFFFF"/>
              </a:solidFill>
              <a:latin typeface="Canva Sans Bold" panose="020B0803030501040103"/>
            </a:endParaRPr>
          </a:p>
          <a:p>
            <a:pPr algn="ctr">
              <a:lnSpc>
                <a:spcPts val="3785"/>
              </a:lnSpc>
              <a:spcBef>
                <a:spcPct val="0"/>
              </a:spcBef>
            </a:pPr>
            <a:r>
              <a:rPr lang="en-US" sz="2700">
                <a:solidFill>
                  <a:srgbClr val="FFFFFF"/>
                </a:solidFill>
                <a:latin typeface="Canva Sans Bold" panose="020B0803030501040103"/>
              </a:rPr>
              <a:t>Development Phase:</a:t>
            </a:r>
            <a:endParaRPr lang="en-US" sz="2700">
              <a:solidFill>
                <a:srgbClr val="FFFFFF"/>
              </a:solidFill>
              <a:latin typeface="Canva Sans Bold" panose="020B0803030501040103"/>
            </a:endParaRPr>
          </a:p>
          <a:p>
            <a:pPr algn="ctr">
              <a:lnSpc>
                <a:spcPts val="3785"/>
              </a:lnSpc>
              <a:spcBef>
                <a:spcPct val="0"/>
              </a:spcBef>
            </a:pPr>
            <a:r>
              <a:rPr lang="en-US" sz="2700">
                <a:solidFill>
                  <a:srgbClr val="FFFFFF"/>
                </a:solidFill>
                <a:latin typeface="Canva Sans Bold" panose="020B0803030501040103"/>
              </a:rPr>
              <a:t>Design and implement a basic keylogger using programming languages and libraries.</a:t>
            </a:r>
            <a:endParaRPr lang="en-US" sz="2700">
              <a:solidFill>
                <a:srgbClr val="FFFFFF"/>
              </a:solidFill>
              <a:latin typeface="Canva Sans Bold" panose="020B0803030501040103"/>
            </a:endParaRPr>
          </a:p>
          <a:p>
            <a:pPr algn="ctr">
              <a:lnSpc>
                <a:spcPts val="3785"/>
              </a:lnSpc>
              <a:spcBef>
                <a:spcPct val="0"/>
              </a:spcBef>
            </a:pPr>
          </a:p>
          <a:p>
            <a:pPr algn="ctr">
              <a:lnSpc>
                <a:spcPts val="3785"/>
              </a:lnSpc>
              <a:spcBef>
                <a:spcPct val="0"/>
              </a:spcBef>
            </a:pPr>
            <a:r>
              <a:rPr lang="en-US" sz="2700">
                <a:solidFill>
                  <a:srgbClr val="FFFFFF"/>
                </a:solidFill>
                <a:latin typeface="Canva Sans Bold" panose="020B0803030501040103"/>
              </a:rPr>
              <a:t>Testing Phase:</a:t>
            </a:r>
            <a:endParaRPr lang="en-US" sz="2700">
              <a:solidFill>
                <a:srgbClr val="FFFFFF"/>
              </a:solidFill>
              <a:latin typeface="Canva Sans Bold" panose="020B0803030501040103"/>
            </a:endParaRPr>
          </a:p>
          <a:p>
            <a:pPr algn="ctr">
              <a:lnSpc>
                <a:spcPts val="3785"/>
              </a:lnSpc>
              <a:spcBef>
                <a:spcPct val="0"/>
              </a:spcBef>
            </a:pPr>
            <a:r>
              <a:rPr lang="en-US" sz="2700">
                <a:solidFill>
                  <a:srgbClr val="FFFFFF"/>
                </a:solidFill>
                <a:latin typeface="Canva Sans Bold" panose="020B0803030501040103"/>
              </a:rPr>
              <a:t>Test the keylogger in a controlled environment to evaluate its functionality.</a:t>
            </a:r>
            <a:endParaRPr lang="en-US" sz="2700">
              <a:solidFill>
                <a:srgbClr val="FFFFFF"/>
              </a:solidFill>
              <a:latin typeface="Canva Sans Bold" panose="020B0803030501040103"/>
            </a:endParaRPr>
          </a:p>
          <a:p>
            <a:pPr algn="ctr">
              <a:lnSpc>
                <a:spcPts val="3785"/>
              </a:lnSpc>
              <a:spcBef>
                <a:spcPct val="0"/>
              </a:spcBef>
            </a:pPr>
          </a:p>
          <a:p>
            <a:pPr algn="ctr">
              <a:lnSpc>
                <a:spcPts val="3785"/>
              </a:lnSpc>
              <a:spcBef>
                <a:spcPct val="0"/>
              </a:spcBef>
            </a:pPr>
            <a:r>
              <a:rPr lang="en-US" sz="2700">
                <a:solidFill>
                  <a:srgbClr val="FFFFFF"/>
                </a:solidFill>
                <a:latin typeface="Canva Sans Bold" panose="020B0803030501040103"/>
              </a:rPr>
              <a:t>Analysis Phase:</a:t>
            </a:r>
            <a:endParaRPr lang="en-US" sz="2700">
              <a:solidFill>
                <a:srgbClr val="FFFFFF"/>
              </a:solidFill>
              <a:latin typeface="Canva Sans Bold" panose="020B0803030501040103"/>
            </a:endParaRPr>
          </a:p>
          <a:p>
            <a:pPr algn="ctr">
              <a:lnSpc>
                <a:spcPts val="3785"/>
              </a:lnSpc>
              <a:spcBef>
                <a:spcPct val="0"/>
              </a:spcBef>
            </a:pPr>
            <a:r>
              <a:rPr lang="en-US" sz="2700">
                <a:solidFill>
                  <a:srgbClr val="FFFFFF"/>
                </a:solidFill>
                <a:latin typeface="Canva Sans Bold" panose="020B0803030501040103"/>
              </a:rPr>
              <a:t>Analyze the captured data to understand the keylogger's effectiveness.</a:t>
            </a:r>
            <a:endParaRPr lang="en-US" sz="2700">
              <a:solidFill>
                <a:srgbClr val="FFFFFF"/>
              </a:solidFill>
              <a:latin typeface="Canva Sans Bold" panose="020B0803030501040103"/>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5592822"/>
            <a:ext cx="5192368" cy="4459801"/>
          </a:xfrm>
          <a:custGeom>
            <a:avLst/>
            <a:gdLst/>
            <a:ahLst/>
            <a:cxnLst/>
            <a:rect l="l" t="t" r="r" b="b"/>
            <a:pathLst>
              <a:path w="5192368" h="4459801">
                <a:moveTo>
                  <a:pt x="0" y="0"/>
                </a:moveTo>
                <a:lnTo>
                  <a:pt x="5192368" y="0"/>
                </a:lnTo>
                <a:lnTo>
                  <a:pt x="5192368" y="4459802"/>
                </a:lnTo>
                <a:lnTo>
                  <a:pt x="0" y="4459802"/>
                </a:lnTo>
                <a:lnTo>
                  <a:pt x="0" y="0"/>
                </a:lnTo>
                <a:close/>
              </a:path>
            </a:pathLst>
          </a:custGeom>
          <a:blipFill>
            <a:blip r:embed="rId1"/>
            <a:stretch>
              <a:fillRect/>
            </a:stretch>
          </a:blipFill>
        </p:spPr>
      </p:sp>
      <p:sp>
        <p:nvSpPr>
          <p:cNvPr id="3" name="Freeform 3"/>
          <p:cNvSpPr/>
          <p:nvPr/>
        </p:nvSpPr>
        <p:spPr>
          <a:xfrm>
            <a:off x="3041107" y="474993"/>
            <a:ext cx="5709595" cy="4911931"/>
          </a:xfrm>
          <a:custGeom>
            <a:avLst/>
            <a:gdLst/>
            <a:ahLst/>
            <a:cxnLst/>
            <a:rect l="l" t="t" r="r" b="b"/>
            <a:pathLst>
              <a:path w="5709595" h="4911931">
                <a:moveTo>
                  <a:pt x="0" y="0"/>
                </a:moveTo>
                <a:lnTo>
                  <a:pt x="5709595" y="0"/>
                </a:lnTo>
                <a:lnTo>
                  <a:pt x="5709595" y="4911931"/>
                </a:lnTo>
                <a:lnTo>
                  <a:pt x="0" y="4911931"/>
                </a:lnTo>
                <a:lnTo>
                  <a:pt x="0" y="0"/>
                </a:lnTo>
                <a:close/>
              </a:path>
            </a:pathLst>
          </a:custGeom>
          <a:blipFill>
            <a:blip r:embed="rId2"/>
            <a:stretch>
              <a:fillRect/>
            </a:stretch>
          </a:blipFill>
        </p:spPr>
      </p:sp>
      <p:sp>
        <p:nvSpPr>
          <p:cNvPr id="4" name="TextBox 4"/>
          <p:cNvSpPr txBox="1"/>
          <p:nvPr/>
        </p:nvSpPr>
        <p:spPr>
          <a:xfrm>
            <a:off x="9144000" y="1071653"/>
            <a:ext cx="8811220" cy="887095"/>
          </a:xfrm>
          <a:prstGeom prst="rect">
            <a:avLst/>
          </a:prstGeom>
        </p:spPr>
        <p:txBody>
          <a:bodyPr lIns="0" tIns="0" rIns="0" bIns="0" rtlCol="0" anchor="t">
            <a:spAutoFit/>
          </a:bodyPr>
          <a:lstStyle/>
          <a:p>
            <a:pPr algn="ctr">
              <a:lnSpc>
                <a:spcPts val="7280"/>
              </a:lnSpc>
              <a:spcBef>
                <a:spcPct val="0"/>
              </a:spcBef>
            </a:pPr>
            <a:r>
              <a:rPr lang="en-US" sz="5200">
                <a:solidFill>
                  <a:srgbClr val="CB6CE6"/>
                </a:solidFill>
                <a:latin typeface="Canva Sans Bold" panose="020B0803030501040103"/>
              </a:rPr>
              <a:t>WHO ARE THE END USERS?</a:t>
            </a:r>
            <a:endParaRPr lang="en-US" sz="5200">
              <a:solidFill>
                <a:srgbClr val="CB6CE6"/>
              </a:solidFill>
              <a:latin typeface="Canva Sans Bold" panose="020B0803030501040103"/>
            </a:endParaRPr>
          </a:p>
        </p:txBody>
      </p:sp>
      <p:sp>
        <p:nvSpPr>
          <p:cNvPr id="5" name="TextBox 5"/>
          <p:cNvSpPr txBox="1"/>
          <p:nvPr/>
        </p:nvSpPr>
        <p:spPr>
          <a:xfrm>
            <a:off x="7951752" y="3036717"/>
            <a:ext cx="10003468" cy="5036010"/>
          </a:xfrm>
          <a:prstGeom prst="rect">
            <a:avLst/>
          </a:prstGeom>
        </p:spPr>
        <p:txBody>
          <a:bodyPr lIns="0" tIns="0" rIns="0" bIns="0" rtlCol="0" anchor="t">
            <a:spAutoFit/>
          </a:bodyPr>
          <a:lstStyle/>
          <a:p>
            <a:pPr algn="ctr">
              <a:lnSpc>
                <a:spcPts val="5700"/>
              </a:lnSpc>
              <a:spcBef>
                <a:spcPct val="0"/>
              </a:spcBef>
            </a:pPr>
            <a:r>
              <a:rPr lang="en-US" sz="4070">
                <a:solidFill>
                  <a:srgbClr val="FFFFFF"/>
                </a:solidFill>
                <a:latin typeface="Canva Sans Bold" panose="020B0803030501040103"/>
              </a:rPr>
              <a:t>The end users of this keylogger program could be individuals or organizations looking to monitor and track keyboard activity for security or monitoring purposes. However, it is essential to use such tools responsibly and ethically.</a:t>
            </a:r>
            <a:endParaRPr lang="en-US" sz="4070">
              <a:solidFill>
                <a:srgbClr val="FFFFFF"/>
              </a:solidFill>
              <a:latin typeface="Canva Sans Bold" panose="020B08030305010401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81394" y="2914757"/>
            <a:ext cx="7406606" cy="6358726"/>
          </a:xfrm>
          <a:custGeom>
            <a:avLst/>
            <a:gdLst/>
            <a:ahLst/>
            <a:cxnLst/>
            <a:rect l="l" t="t" r="r" b="b"/>
            <a:pathLst>
              <a:path w="7406606" h="6358726">
                <a:moveTo>
                  <a:pt x="0" y="0"/>
                </a:moveTo>
                <a:lnTo>
                  <a:pt x="7406606" y="0"/>
                </a:lnTo>
                <a:lnTo>
                  <a:pt x="7406606" y="6358727"/>
                </a:lnTo>
                <a:lnTo>
                  <a:pt x="0" y="6358727"/>
                </a:lnTo>
                <a:lnTo>
                  <a:pt x="0" y="0"/>
                </a:lnTo>
                <a:close/>
              </a:path>
            </a:pathLst>
          </a:custGeom>
          <a:blipFill>
            <a:blip r:embed="rId1"/>
            <a:stretch>
              <a:fillRect/>
            </a:stretch>
          </a:blipFill>
        </p:spPr>
      </p:sp>
      <p:sp>
        <p:nvSpPr>
          <p:cNvPr id="3" name="TextBox 3"/>
          <p:cNvSpPr txBox="1"/>
          <p:nvPr/>
        </p:nvSpPr>
        <p:spPr>
          <a:xfrm>
            <a:off x="-236485" y="348339"/>
            <a:ext cx="12294686" cy="887095"/>
          </a:xfrm>
          <a:prstGeom prst="rect">
            <a:avLst/>
          </a:prstGeom>
        </p:spPr>
        <p:txBody>
          <a:bodyPr lIns="0" tIns="0" rIns="0" bIns="0" rtlCol="0" anchor="t">
            <a:spAutoFit/>
          </a:bodyPr>
          <a:lstStyle/>
          <a:p>
            <a:pPr algn="ctr">
              <a:lnSpc>
                <a:spcPts val="7280"/>
              </a:lnSpc>
              <a:spcBef>
                <a:spcPct val="0"/>
              </a:spcBef>
            </a:pPr>
            <a:r>
              <a:rPr lang="en-US" sz="5200">
                <a:solidFill>
                  <a:srgbClr val="CB6CE6"/>
                </a:solidFill>
                <a:latin typeface="Canva Sans Bold" panose="020B0803030501040103"/>
              </a:rPr>
              <a:t>SOLUTION &amp; VALUE PROPOSITION</a:t>
            </a:r>
            <a:endParaRPr lang="en-US" sz="5200">
              <a:solidFill>
                <a:srgbClr val="CB6CE6"/>
              </a:solidFill>
              <a:latin typeface="Canva Sans Bold" panose="020B0803030501040103"/>
            </a:endParaRPr>
          </a:p>
        </p:txBody>
      </p:sp>
      <p:sp>
        <p:nvSpPr>
          <p:cNvPr id="4" name="TextBox 4"/>
          <p:cNvSpPr txBox="1"/>
          <p:nvPr/>
        </p:nvSpPr>
        <p:spPr>
          <a:xfrm>
            <a:off x="141891" y="2166477"/>
            <a:ext cx="10946720" cy="3927643"/>
          </a:xfrm>
          <a:prstGeom prst="rect">
            <a:avLst/>
          </a:prstGeom>
        </p:spPr>
        <p:txBody>
          <a:bodyPr lIns="0" tIns="0" rIns="0" bIns="0" rtlCol="0" anchor="t">
            <a:spAutoFit/>
          </a:bodyPr>
          <a:lstStyle/>
          <a:p>
            <a:pPr algn="ctr">
              <a:lnSpc>
                <a:spcPts val="3490"/>
              </a:lnSpc>
              <a:spcBef>
                <a:spcPct val="0"/>
              </a:spcBef>
            </a:pPr>
            <a:r>
              <a:rPr lang="en-US" sz="2495">
                <a:solidFill>
                  <a:srgbClr val="FFFFFF"/>
                </a:solidFill>
                <a:latin typeface="Canva Sans Bold" panose="020B0803030501040103"/>
              </a:rPr>
              <a:t>Creation for Educational and Defensive Purposes:</a:t>
            </a:r>
            <a:endParaRPr lang="en-US" sz="2495">
              <a:solidFill>
                <a:srgbClr val="FFFFFF"/>
              </a:solidFill>
              <a:latin typeface="Canva Sans Bold" panose="020B0803030501040103"/>
            </a:endParaRPr>
          </a:p>
          <a:p>
            <a:pPr algn="ctr">
              <a:lnSpc>
                <a:spcPts val="3490"/>
              </a:lnSpc>
              <a:spcBef>
                <a:spcPct val="0"/>
              </a:spcBef>
            </a:pPr>
            <a:r>
              <a:rPr lang="en-US" sz="2495">
                <a:solidFill>
                  <a:srgbClr val="FFFFFF"/>
                </a:solidFill>
                <a:latin typeface="Canva Sans Bold" panose="020B0803030501040103"/>
              </a:rPr>
              <a:t>Purpose: An ethical keylogger is designed to be used as a tool for educational and defensive cybersecurity purposes.</a:t>
            </a:r>
            <a:endParaRPr lang="en-US" sz="2495">
              <a:solidFill>
                <a:srgbClr val="FFFFFF"/>
              </a:solidFill>
              <a:latin typeface="Canva Sans Bold" panose="020B0803030501040103"/>
            </a:endParaRPr>
          </a:p>
          <a:p>
            <a:pPr algn="ctr">
              <a:lnSpc>
                <a:spcPts val="3490"/>
              </a:lnSpc>
              <a:spcBef>
                <a:spcPct val="0"/>
              </a:spcBef>
            </a:pPr>
            <a:r>
              <a:rPr lang="en-US" sz="2495">
                <a:solidFill>
                  <a:srgbClr val="FFFFFF"/>
                </a:solidFill>
                <a:latin typeface="Canva Sans Bold" panose="020B0803030501040103"/>
              </a:rPr>
              <a:t>Educational Use:</a:t>
            </a:r>
            <a:endParaRPr lang="en-US" sz="2495">
              <a:solidFill>
                <a:srgbClr val="FFFFFF"/>
              </a:solidFill>
              <a:latin typeface="Canva Sans Bold" panose="020B0803030501040103"/>
            </a:endParaRPr>
          </a:p>
          <a:p>
            <a:pPr algn="ctr">
              <a:lnSpc>
                <a:spcPts val="3490"/>
              </a:lnSpc>
              <a:spcBef>
                <a:spcPct val="0"/>
              </a:spcBef>
            </a:pPr>
            <a:r>
              <a:rPr lang="en-US" sz="2495">
                <a:solidFill>
                  <a:srgbClr val="FFFFFF"/>
                </a:solidFill>
                <a:latin typeface="Canva Sans Bold" panose="020B0803030501040103"/>
              </a:rPr>
              <a:t>Demonstrates how keyloggers operate, providing insights into their mechanisms and behaviors.</a:t>
            </a:r>
            <a:endParaRPr lang="en-US" sz="2495">
              <a:solidFill>
                <a:srgbClr val="FFFFFF"/>
              </a:solidFill>
              <a:latin typeface="Canva Sans Bold" panose="020B0803030501040103"/>
            </a:endParaRPr>
          </a:p>
          <a:p>
            <a:pPr algn="ctr">
              <a:lnSpc>
                <a:spcPts val="3490"/>
              </a:lnSpc>
              <a:spcBef>
                <a:spcPct val="0"/>
              </a:spcBef>
            </a:pPr>
            <a:r>
              <a:rPr lang="en-US" sz="2495">
                <a:solidFill>
                  <a:srgbClr val="FFFFFF"/>
                </a:solidFill>
                <a:latin typeface="Canva Sans Bold" panose="020B0803030501040103"/>
              </a:rPr>
              <a:t>Defensive Use:</a:t>
            </a:r>
            <a:endParaRPr lang="en-US" sz="2495">
              <a:solidFill>
                <a:srgbClr val="FFFFFF"/>
              </a:solidFill>
              <a:latin typeface="Canva Sans Bold" panose="020B0803030501040103"/>
            </a:endParaRPr>
          </a:p>
          <a:p>
            <a:pPr algn="ctr">
              <a:lnSpc>
                <a:spcPts val="3490"/>
              </a:lnSpc>
              <a:spcBef>
                <a:spcPct val="0"/>
              </a:spcBef>
            </a:pPr>
            <a:r>
              <a:rPr lang="en-US" sz="2495">
                <a:solidFill>
                  <a:srgbClr val="FFFFFF"/>
                </a:solidFill>
                <a:latin typeface="Canva Sans Bold" panose="020B0803030501040103"/>
              </a:rPr>
              <a:t>Assists in developing robust security measures by understanding potential vulnerabilities exploited by malicious keyloggers.</a:t>
            </a:r>
            <a:endParaRPr lang="en-US" sz="2495">
              <a:solidFill>
                <a:srgbClr val="FFFFFF"/>
              </a:solidFill>
              <a:latin typeface="Canva Sans Bold" panose="020B0803030501040103"/>
            </a:endParaRPr>
          </a:p>
        </p:txBody>
      </p:sp>
      <p:sp>
        <p:nvSpPr>
          <p:cNvPr id="5" name="TextBox 5"/>
          <p:cNvSpPr txBox="1"/>
          <p:nvPr/>
        </p:nvSpPr>
        <p:spPr>
          <a:xfrm>
            <a:off x="1028700" y="6837070"/>
            <a:ext cx="8256152" cy="3339725"/>
          </a:xfrm>
          <a:prstGeom prst="rect">
            <a:avLst/>
          </a:prstGeom>
        </p:spPr>
        <p:txBody>
          <a:bodyPr lIns="0" tIns="0" rIns="0" bIns="0" rtlCol="0" anchor="t">
            <a:spAutoFit/>
          </a:bodyPr>
          <a:lstStyle/>
          <a:p>
            <a:pPr algn="ctr">
              <a:lnSpc>
                <a:spcPts val="3345"/>
              </a:lnSpc>
              <a:spcBef>
                <a:spcPct val="0"/>
              </a:spcBef>
            </a:pPr>
            <a:r>
              <a:rPr lang="en-US" sz="2390">
                <a:solidFill>
                  <a:srgbClr val="FFFFFF"/>
                </a:solidFill>
                <a:latin typeface="Canva Sans Bold" panose="020B0803030501040103"/>
              </a:rPr>
              <a:t>Defensive Strategies:</a:t>
            </a:r>
            <a:endParaRPr lang="en-US" sz="2390">
              <a:solidFill>
                <a:srgbClr val="FFFFFF"/>
              </a:solidFill>
              <a:latin typeface="Canva Sans Bold" panose="020B0803030501040103"/>
            </a:endParaRPr>
          </a:p>
          <a:p>
            <a:pPr algn="ctr">
              <a:lnSpc>
                <a:spcPts val="3345"/>
              </a:lnSpc>
              <a:spcBef>
                <a:spcPct val="0"/>
              </a:spcBef>
            </a:pPr>
            <a:r>
              <a:rPr lang="en-US" sz="2390">
                <a:solidFill>
                  <a:srgbClr val="FFFFFF"/>
                </a:solidFill>
                <a:latin typeface="Canva Sans Bold" panose="020B0803030501040103"/>
              </a:rPr>
              <a:t>Building Resilience:</a:t>
            </a:r>
            <a:endParaRPr lang="en-US" sz="2390">
              <a:solidFill>
                <a:srgbClr val="FFFFFF"/>
              </a:solidFill>
              <a:latin typeface="Canva Sans Bold" panose="020B0803030501040103"/>
            </a:endParaRPr>
          </a:p>
          <a:p>
            <a:pPr algn="ctr">
              <a:lnSpc>
                <a:spcPts val="3345"/>
              </a:lnSpc>
              <a:spcBef>
                <a:spcPct val="0"/>
              </a:spcBef>
            </a:pPr>
            <a:r>
              <a:rPr lang="en-US" sz="2390">
                <a:solidFill>
                  <a:srgbClr val="FFFFFF"/>
                </a:solidFill>
                <a:latin typeface="Canva Sans Bold" panose="020B0803030501040103"/>
              </a:rPr>
              <a:t>Helps in creating more resilient security systems by knowing the tactics and techniques used by attackers.</a:t>
            </a:r>
            <a:endParaRPr lang="en-US" sz="2390">
              <a:solidFill>
                <a:srgbClr val="FFFFFF"/>
              </a:solidFill>
              <a:latin typeface="Canva Sans Bold" panose="020B0803030501040103"/>
            </a:endParaRPr>
          </a:p>
          <a:p>
            <a:pPr algn="ctr">
              <a:lnSpc>
                <a:spcPts val="3345"/>
              </a:lnSpc>
              <a:spcBef>
                <a:spcPct val="0"/>
              </a:spcBef>
            </a:pPr>
            <a:r>
              <a:rPr lang="en-US" sz="2390">
                <a:solidFill>
                  <a:srgbClr val="FFFFFF"/>
                </a:solidFill>
                <a:latin typeface="Canva Sans Bold" panose="020B0803030501040103"/>
              </a:rPr>
              <a:t>Enhanced Detection:</a:t>
            </a:r>
            <a:endParaRPr lang="en-US" sz="2390">
              <a:solidFill>
                <a:srgbClr val="FFFFFF"/>
              </a:solidFill>
              <a:latin typeface="Canva Sans Bold" panose="020B0803030501040103"/>
            </a:endParaRPr>
          </a:p>
          <a:p>
            <a:pPr algn="ctr">
              <a:lnSpc>
                <a:spcPts val="3345"/>
              </a:lnSpc>
              <a:spcBef>
                <a:spcPct val="0"/>
              </a:spcBef>
            </a:pPr>
            <a:r>
              <a:rPr lang="en-US" sz="2390">
                <a:solidFill>
                  <a:srgbClr val="FFFFFF"/>
                </a:solidFill>
                <a:latin typeface="Canva Sans Bold" panose="020B0803030501040103"/>
              </a:rPr>
              <a:t>Contributes to the development of advanced detection tools and methods to identify and neutralize keyloggers.</a:t>
            </a:r>
            <a:endParaRPr lang="en-US" sz="2390">
              <a:solidFill>
                <a:srgbClr val="FFFFFF"/>
              </a:solidFill>
              <a:latin typeface="Canva Sans Bold" panose="020B08030305010401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79378" y="5321817"/>
            <a:ext cx="5487423" cy="4715754"/>
          </a:xfrm>
          <a:custGeom>
            <a:avLst/>
            <a:gdLst/>
            <a:ahLst/>
            <a:cxnLst/>
            <a:rect l="l" t="t" r="r" b="b"/>
            <a:pathLst>
              <a:path w="5487423" h="4715754">
                <a:moveTo>
                  <a:pt x="0" y="0"/>
                </a:moveTo>
                <a:lnTo>
                  <a:pt x="5487423" y="0"/>
                </a:lnTo>
                <a:lnTo>
                  <a:pt x="5487423" y="4715754"/>
                </a:lnTo>
                <a:lnTo>
                  <a:pt x="0" y="4715754"/>
                </a:lnTo>
                <a:lnTo>
                  <a:pt x="0" y="0"/>
                </a:lnTo>
                <a:close/>
              </a:path>
            </a:pathLst>
          </a:custGeom>
          <a:blipFill>
            <a:blip r:embed="rId1"/>
            <a:stretch>
              <a:fillRect/>
            </a:stretch>
          </a:blipFill>
        </p:spPr>
      </p:sp>
      <p:sp>
        <p:nvSpPr>
          <p:cNvPr id="3" name="Freeform 3"/>
          <p:cNvSpPr/>
          <p:nvPr/>
        </p:nvSpPr>
        <p:spPr>
          <a:xfrm>
            <a:off x="5796296" y="2558957"/>
            <a:ext cx="5763475" cy="4790709"/>
          </a:xfrm>
          <a:custGeom>
            <a:avLst/>
            <a:gdLst/>
            <a:ahLst/>
            <a:cxnLst/>
            <a:rect l="l" t="t" r="r" b="b"/>
            <a:pathLst>
              <a:path w="5763475" h="4790709">
                <a:moveTo>
                  <a:pt x="0" y="0"/>
                </a:moveTo>
                <a:lnTo>
                  <a:pt x="5763474" y="0"/>
                </a:lnTo>
                <a:lnTo>
                  <a:pt x="5763474" y="4790709"/>
                </a:lnTo>
                <a:lnTo>
                  <a:pt x="0" y="4790709"/>
                </a:lnTo>
                <a:lnTo>
                  <a:pt x="0" y="0"/>
                </a:lnTo>
                <a:close/>
              </a:path>
            </a:pathLst>
          </a:custGeom>
          <a:blipFill>
            <a:blip r:embed="rId2"/>
            <a:stretch>
              <a:fillRect t="-1693" b="-1693"/>
            </a:stretch>
          </a:blipFill>
        </p:spPr>
      </p:sp>
      <p:sp>
        <p:nvSpPr>
          <p:cNvPr id="4" name="Freeform 4"/>
          <p:cNvSpPr/>
          <p:nvPr/>
        </p:nvSpPr>
        <p:spPr>
          <a:xfrm>
            <a:off x="10897611" y="-412641"/>
            <a:ext cx="5817538" cy="4999447"/>
          </a:xfrm>
          <a:custGeom>
            <a:avLst/>
            <a:gdLst/>
            <a:ahLst/>
            <a:cxnLst/>
            <a:rect l="l" t="t" r="r" b="b"/>
            <a:pathLst>
              <a:path w="5817538" h="4999447">
                <a:moveTo>
                  <a:pt x="0" y="0"/>
                </a:moveTo>
                <a:lnTo>
                  <a:pt x="5817539" y="0"/>
                </a:lnTo>
                <a:lnTo>
                  <a:pt x="5817539" y="4999447"/>
                </a:lnTo>
                <a:lnTo>
                  <a:pt x="0" y="4999447"/>
                </a:lnTo>
                <a:lnTo>
                  <a:pt x="0" y="0"/>
                </a:lnTo>
                <a:close/>
              </a:path>
            </a:pathLst>
          </a:custGeom>
          <a:blipFill>
            <a:blip r:embed="rId3"/>
            <a:stretch>
              <a:fillRect/>
            </a:stretch>
          </a:blipFill>
        </p:spPr>
      </p:sp>
      <p:sp>
        <p:nvSpPr>
          <p:cNvPr id="5" name="TextBox 5"/>
          <p:cNvSpPr txBox="1"/>
          <p:nvPr/>
        </p:nvSpPr>
        <p:spPr>
          <a:xfrm>
            <a:off x="341659" y="531726"/>
            <a:ext cx="6507742" cy="1811020"/>
          </a:xfrm>
          <a:prstGeom prst="rect">
            <a:avLst/>
          </a:prstGeom>
        </p:spPr>
        <p:txBody>
          <a:bodyPr lIns="0" tIns="0" rIns="0" bIns="0" rtlCol="0" anchor="t">
            <a:spAutoFit/>
          </a:bodyPr>
          <a:lstStyle/>
          <a:p>
            <a:pPr algn="ctr">
              <a:lnSpc>
                <a:spcPts val="7280"/>
              </a:lnSpc>
              <a:spcBef>
                <a:spcPct val="0"/>
              </a:spcBef>
            </a:pPr>
            <a:r>
              <a:rPr lang="en-US" sz="5200">
                <a:solidFill>
                  <a:srgbClr val="CB6CE6"/>
                </a:solidFill>
                <a:latin typeface="Canva Sans Bold" panose="020B0803030501040103"/>
              </a:rPr>
              <a:t>TECHNICAL IMPLEMENTATION</a:t>
            </a:r>
            <a:endParaRPr lang="en-US" sz="5200">
              <a:solidFill>
                <a:srgbClr val="CB6CE6"/>
              </a:solidFill>
              <a:latin typeface="Canva Sans Bold" panose="020B0803030501040103"/>
            </a:endParaRPr>
          </a:p>
        </p:txBody>
      </p:sp>
      <p:sp>
        <p:nvSpPr>
          <p:cNvPr id="6" name="TextBox 6"/>
          <p:cNvSpPr txBox="1"/>
          <p:nvPr/>
        </p:nvSpPr>
        <p:spPr>
          <a:xfrm>
            <a:off x="9927095" y="6745475"/>
            <a:ext cx="8218302" cy="3541525"/>
          </a:xfrm>
          <a:prstGeom prst="rect">
            <a:avLst/>
          </a:prstGeom>
        </p:spPr>
        <p:txBody>
          <a:bodyPr lIns="0" tIns="0" rIns="0" bIns="0" rtlCol="0" anchor="t">
            <a:spAutoFit/>
          </a:bodyPr>
          <a:lstStyle/>
          <a:p>
            <a:pPr algn="ctr">
              <a:lnSpc>
                <a:spcPts val="2550"/>
              </a:lnSpc>
              <a:spcBef>
                <a:spcPct val="0"/>
              </a:spcBef>
            </a:pPr>
            <a:r>
              <a:rPr lang="en-US" sz="1820">
                <a:solidFill>
                  <a:srgbClr val="FFFFFF"/>
                </a:solidFill>
                <a:latin typeface="Canva Sans Bold" panose="020B0803030501040103"/>
              </a:rPr>
              <a:t>User Input Device (Keyboard): The source of keystrokes.</a:t>
            </a:r>
            <a:endParaRPr lang="en-US" sz="1820">
              <a:solidFill>
                <a:srgbClr val="FFFFFF"/>
              </a:solidFill>
              <a:latin typeface="Canva Sans Bold" panose="020B0803030501040103"/>
            </a:endParaRPr>
          </a:p>
          <a:p>
            <a:pPr algn="ctr">
              <a:lnSpc>
                <a:spcPts val="2550"/>
              </a:lnSpc>
              <a:spcBef>
                <a:spcPct val="0"/>
              </a:spcBef>
            </a:pPr>
            <a:r>
              <a:rPr lang="en-US" sz="1820">
                <a:solidFill>
                  <a:srgbClr val="FFFFFF"/>
                </a:solidFill>
                <a:latin typeface="Canva Sans Bold" panose="020B0803030501040103"/>
              </a:rPr>
              <a:t>Keylogger Software/Hardware:</a:t>
            </a:r>
            <a:endParaRPr lang="en-US" sz="1820">
              <a:solidFill>
                <a:srgbClr val="FFFFFF"/>
              </a:solidFill>
              <a:latin typeface="Canva Sans Bold" panose="020B0803030501040103"/>
            </a:endParaRPr>
          </a:p>
          <a:p>
            <a:pPr algn="ctr">
              <a:lnSpc>
                <a:spcPts val="2550"/>
              </a:lnSpc>
              <a:spcBef>
                <a:spcPct val="0"/>
              </a:spcBef>
            </a:pPr>
            <a:r>
              <a:rPr lang="en-US" sz="1820">
                <a:solidFill>
                  <a:srgbClr val="FFFFFF"/>
                </a:solidFill>
                <a:latin typeface="Canva Sans Bold" panose="020B0803030501040103"/>
              </a:rPr>
              <a:t>Kernel-Level Keylogger: Intercepts keystrokes at the kernel level.</a:t>
            </a:r>
            <a:endParaRPr lang="en-US" sz="1820">
              <a:solidFill>
                <a:srgbClr val="FFFFFF"/>
              </a:solidFill>
              <a:latin typeface="Canva Sans Bold" panose="020B0803030501040103"/>
            </a:endParaRPr>
          </a:p>
          <a:p>
            <a:pPr algn="ctr">
              <a:lnSpc>
                <a:spcPts val="2550"/>
              </a:lnSpc>
              <a:spcBef>
                <a:spcPct val="0"/>
              </a:spcBef>
            </a:pPr>
            <a:r>
              <a:rPr lang="en-US" sz="1820">
                <a:solidFill>
                  <a:srgbClr val="FFFFFF"/>
                </a:solidFill>
                <a:latin typeface="Canva Sans Bold" panose="020B0803030501040103"/>
              </a:rPr>
              <a:t>Application-Level Keylogger: Monitors keystrokes at the application level.</a:t>
            </a:r>
            <a:endParaRPr lang="en-US" sz="1820">
              <a:solidFill>
                <a:srgbClr val="FFFFFF"/>
              </a:solidFill>
              <a:latin typeface="Canva Sans Bold" panose="020B0803030501040103"/>
            </a:endParaRPr>
          </a:p>
          <a:p>
            <a:pPr algn="ctr">
              <a:lnSpc>
                <a:spcPts val="2550"/>
              </a:lnSpc>
              <a:spcBef>
                <a:spcPct val="0"/>
              </a:spcBef>
            </a:pPr>
            <a:r>
              <a:rPr lang="en-US" sz="1820">
                <a:solidFill>
                  <a:srgbClr val="FFFFFF"/>
                </a:solidFill>
                <a:latin typeface="Canva Sans Bold" panose="020B0803030501040103"/>
              </a:rPr>
              <a:t>Data Capture Module: Captures and records keystrokes.</a:t>
            </a:r>
            <a:endParaRPr lang="en-US" sz="1820">
              <a:solidFill>
                <a:srgbClr val="FFFFFF"/>
              </a:solidFill>
              <a:latin typeface="Canva Sans Bold" panose="020B0803030501040103"/>
            </a:endParaRPr>
          </a:p>
          <a:p>
            <a:pPr algn="ctr">
              <a:lnSpc>
                <a:spcPts val="2550"/>
              </a:lnSpc>
              <a:spcBef>
                <a:spcPct val="0"/>
              </a:spcBef>
            </a:pPr>
            <a:r>
              <a:rPr lang="en-US" sz="1820">
                <a:solidFill>
                  <a:srgbClr val="FFFFFF"/>
                </a:solidFill>
                <a:latin typeface="Canva Sans Bold" panose="020B0803030501040103"/>
              </a:rPr>
              <a:t>Data Storage Module: Stores captured keystrokes locally or sends them to a remote server.</a:t>
            </a:r>
            <a:endParaRPr lang="en-US" sz="1820">
              <a:solidFill>
                <a:srgbClr val="FFFFFF"/>
              </a:solidFill>
              <a:latin typeface="Canva Sans Bold" panose="020B0803030501040103"/>
            </a:endParaRPr>
          </a:p>
          <a:p>
            <a:pPr algn="ctr">
              <a:lnSpc>
                <a:spcPts val="2550"/>
              </a:lnSpc>
              <a:spcBef>
                <a:spcPct val="0"/>
              </a:spcBef>
            </a:pPr>
            <a:r>
              <a:rPr lang="en-US" sz="1820">
                <a:solidFill>
                  <a:srgbClr val="FFFFFF"/>
                </a:solidFill>
                <a:latin typeface="Canva Sans Bold" panose="020B0803030501040103"/>
              </a:rPr>
              <a:t>Data Transmission Module (for remote keyloggers): Sends captured data over the network to the attacker.</a:t>
            </a:r>
            <a:endParaRPr lang="en-US" sz="1820">
              <a:solidFill>
                <a:srgbClr val="FFFFFF"/>
              </a:solidFill>
              <a:latin typeface="Canva Sans Bold" panose="020B0803030501040103"/>
            </a:endParaRPr>
          </a:p>
          <a:p>
            <a:pPr algn="ctr">
              <a:lnSpc>
                <a:spcPts val="2550"/>
              </a:lnSpc>
              <a:spcBef>
                <a:spcPct val="0"/>
              </a:spcBef>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2824348">
            <a:off x="666901" y="4042051"/>
            <a:ext cx="7025351" cy="7025351"/>
          </a:xfrm>
          <a:custGeom>
            <a:avLst/>
            <a:gdLst/>
            <a:ahLst/>
            <a:cxnLst/>
            <a:rect l="l" t="t" r="r" b="b"/>
            <a:pathLst>
              <a:path w="7025351" h="7025351">
                <a:moveTo>
                  <a:pt x="0" y="0"/>
                </a:moveTo>
                <a:lnTo>
                  <a:pt x="7025351" y="0"/>
                </a:lnTo>
                <a:lnTo>
                  <a:pt x="7025351" y="7025351"/>
                </a:lnTo>
                <a:lnTo>
                  <a:pt x="0" y="7025351"/>
                </a:lnTo>
                <a:lnTo>
                  <a:pt x="0" y="0"/>
                </a:lnTo>
                <a:close/>
              </a:path>
            </a:pathLst>
          </a:custGeom>
          <a:blipFill>
            <a:blip r:embed="rId1"/>
            <a:stretch>
              <a:fillRect/>
            </a:stretch>
          </a:blipFill>
        </p:spPr>
      </p:sp>
      <p:sp>
        <p:nvSpPr>
          <p:cNvPr id="3" name="TextBox 3"/>
          <p:cNvSpPr txBox="1"/>
          <p:nvPr/>
        </p:nvSpPr>
        <p:spPr>
          <a:xfrm>
            <a:off x="212837" y="1659115"/>
            <a:ext cx="6648697" cy="1333955"/>
          </a:xfrm>
          <a:prstGeom prst="rect">
            <a:avLst/>
          </a:prstGeom>
        </p:spPr>
        <p:txBody>
          <a:bodyPr lIns="0" tIns="0" rIns="0" bIns="0" rtlCol="0" anchor="t">
            <a:spAutoFit/>
          </a:bodyPr>
          <a:lstStyle/>
          <a:p>
            <a:pPr algn="ctr">
              <a:lnSpc>
                <a:spcPts val="11000"/>
              </a:lnSpc>
            </a:pPr>
            <a:r>
              <a:rPr lang="en-US" sz="7855">
                <a:solidFill>
                  <a:srgbClr val="CB6CE6"/>
                </a:solidFill>
                <a:latin typeface="Canva Sans Bold" panose="020B0803030501040103"/>
              </a:rPr>
              <a:t>MODELLING</a:t>
            </a:r>
            <a:endParaRPr lang="en-US" sz="7855">
              <a:solidFill>
                <a:srgbClr val="CB6CE6"/>
              </a:solidFill>
              <a:latin typeface="Canva Sans Bold" panose="020B0803030501040103"/>
            </a:endParaRPr>
          </a:p>
        </p:txBody>
      </p:sp>
      <p:sp>
        <p:nvSpPr>
          <p:cNvPr id="4" name="TextBox 4"/>
          <p:cNvSpPr txBox="1"/>
          <p:nvPr/>
        </p:nvSpPr>
        <p:spPr>
          <a:xfrm>
            <a:off x="7609897" y="2330855"/>
            <a:ext cx="10027779" cy="5620029"/>
          </a:xfrm>
          <a:prstGeom prst="rect">
            <a:avLst/>
          </a:prstGeom>
        </p:spPr>
        <p:txBody>
          <a:bodyPr lIns="0" tIns="0" rIns="0" bIns="0" rtlCol="0" anchor="t">
            <a:spAutoFit/>
          </a:bodyPr>
          <a:lstStyle/>
          <a:p>
            <a:pPr algn="ctr">
              <a:lnSpc>
                <a:spcPts val="5000"/>
              </a:lnSpc>
              <a:spcBef>
                <a:spcPct val="0"/>
              </a:spcBef>
            </a:pPr>
            <a:r>
              <a:rPr lang="en-US" sz="3570">
                <a:solidFill>
                  <a:srgbClr val="FFFFFF"/>
                </a:solidFill>
                <a:latin typeface="Canva Sans Bold" panose="020B0803030501040103"/>
              </a:rPr>
              <a:t>The keylogger program is designed to listen for keypress and release events using the pynput library. It categorizes the keys as pressed, held, or released and saves this information in both a text file ('key_log.txt') and a JSON file ('key_log.json'). The GUI built with Tkinter includes buttons to start and stop the keylogger, along with a label to display the program's status.</a:t>
            </a:r>
            <a:endParaRPr lang="en-US" sz="3570">
              <a:solidFill>
                <a:srgbClr val="FFFFFF"/>
              </a:solidFill>
              <a:latin typeface="Canva Sans Bold" panose="020B0803030501040103"/>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4196</Words>
  <Application>WPS Presentation</Application>
  <PresentationFormat>On-screen Show (4:3)</PresentationFormat>
  <Paragraphs>104</Paragraphs>
  <Slides>11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vt:i4>
      </vt:variant>
    </vt:vector>
  </HeadingPairs>
  <TitlesOfParts>
    <vt:vector size="20" baseType="lpstr">
      <vt:lpstr>Arial</vt:lpstr>
      <vt:lpstr>SimSun</vt:lpstr>
      <vt:lpstr>Wingdings</vt:lpstr>
      <vt:lpstr>Canva Sans Bold</vt:lpstr>
      <vt:lpstr>Canva Sans</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 Logger</dc:title>
  <dc:creator/>
  <cp:lastModifiedBy>WPS_1711270586</cp:lastModifiedBy>
  <cp:revision>2</cp:revision>
  <dcterms:created xsi:type="dcterms:W3CDTF">2006-08-16T00:00:00Z</dcterms:created>
  <dcterms:modified xsi:type="dcterms:W3CDTF">2024-06-14T13:28:05Z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E04740CDDF764DC08E6EBEEB9DFB1084_13</vt:lpwstr>
  </property>
  <property fmtid="{D5CDD505-2E9C-101B-9397-08002B2CF9AE}" pid="3" name="KSOProductBuildVer">
    <vt:lpwstr>1033-12.2.0.17119</vt:lpwstr>
  </property>
</Properties>
</file>